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89" r:id="rId9"/>
    <p:sldId id="265" r:id="rId10"/>
    <p:sldId id="266" r:id="rId11"/>
    <p:sldId id="267" r:id="rId12"/>
    <p:sldId id="268" r:id="rId13"/>
    <p:sldId id="263" r:id="rId14"/>
    <p:sldId id="262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69" r:id="rId23"/>
    <p:sldId id="276" r:id="rId24"/>
    <p:sldId id="279" r:id="rId25"/>
    <p:sldId id="277" r:id="rId26"/>
    <p:sldId id="280" r:id="rId27"/>
    <p:sldId id="281" r:id="rId28"/>
    <p:sldId id="283" r:id="rId29"/>
    <p:sldId id="282" r:id="rId30"/>
    <p:sldId id="284" r:id="rId31"/>
    <p:sldId id="285" r:id="rId32"/>
    <p:sldId id="287" r:id="rId33"/>
    <p:sldId id="286" r:id="rId34"/>
    <p:sldId id="290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4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1"/>
    <p:restoredTop sz="96197"/>
  </p:normalViewPr>
  <p:slideViewPr>
    <p:cSldViewPr snapToGrid="0">
      <p:cViewPr varScale="1">
        <p:scale>
          <a:sx n="88" d="100"/>
          <a:sy n="88" d="100"/>
        </p:scale>
        <p:origin x="18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5F59-6C3C-BF94-35F9-96FC2EB8F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D8A051-5D86-AAF3-A26A-E5AEB6AC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71A25-F40E-4667-24B9-D81309FC0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C4C35-2C59-2989-80B7-E5222ADEB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516C2-59B6-A359-5039-C7FE674F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06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AFF0E-A52B-6606-013A-76789D9E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1423D-891F-4B15-28CD-226059209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FD08-F351-F88B-9F3A-26136B5E6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31B0-2B19-2193-7823-79038CE2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AB42E-B015-61D0-1874-55AE45A5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26CA0B-DA87-E079-9693-E1F8DDF4D3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9C93B-2BA5-97F6-FAB7-73D4FDED5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797B4-6F26-48CA-403A-3771BA997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A948F-46A8-ACC1-5EBC-FE74E3E5B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B13B3-394A-8D21-9020-865903EA2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7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47E81-431D-EE1C-6848-2B252FF2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CE7A-0736-C9E5-7A68-8EB93BACB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DBD92-4D45-5417-7482-0DABCBDC9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0B2C5-5A7B-51AB-8676-2D6841AB1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D0834-F55D-FD52-2E0A-A56640DE6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5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BBCA5-26BD-9270-9BAE-67BAB26F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3AB41-0B48-F6FD-06B2-2C93D7DB9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D2961-C1E6-8DEA-D737-A9CACAD0F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05829-3E91-553C-939B-995364CF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90404-B5A4-8C4E-3844-36C075EA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160C-A8BB-D624-82B8-522BC521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C4B7-7209-0BCF-4B97-9CCCED19AF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CA3B9-8716-28B6-71BA-D1CA289FB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78F75-E3CE-4A27-827D-A60E8E36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023C6-ABF7-8573-9CFE-3E587BCC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5DB46-9E0B-7B6B-1F4A-8C306B67E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8DF9-D328-AF7C-0EC4-58CB7CE26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5F67-F21D-3BD4-F182-2CAEC20E8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028E4-F306-A6D4-03FE-C666F5192E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DD0D2-530C-3BE7-284C-C7A539681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FE0D76-D443-7B88-E88A-AEDC0534A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4AB3EA-185F-D686-0427-2DD08D17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D74CF-480D-791E-FDFB-775D30538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06066-5208-3122-51FA-24448D98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4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A5B5A-AFD0-244B-6BD5-90DFC573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4129B-844C-2D90-8C8B-7E7A4D94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4DB5E-CEF8-2850-C29C-2BBED09A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B7B02-A5BB-C71C-C1C5-5254BDB4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3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C1CBE-0A4A-349C-A40E-F5DA3A6BA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0352D-FE7F-8A88-8248-76F0AFBD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9CECB-73F2-E5D1-25DF-04DF1840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7E2B-0186-72E1-6349-A28A19A3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0EDE-2383-0C3E-2C34-8A051BCD2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71E7C-6470-6F41-8F2E-F41462152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35D0-AC63-3879-2B4A-C1C9DC981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25402-4CD0-B70B-39E1-8CEB0FDF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3A07-4212-FD43-8548-A4896D42F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DB64A-96EB-9C54-BDF8-AD759BF4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4CB1A-725C-3261-77E2-3BE0BF6A22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B01C0-B831-DE2B-66C5-15450095F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B4314-5B3F-8D0E-E499-D997F4BD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E7B86E-224E-D2A4-D125-D9129F96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AE5CB-76B2-FDFA-E6A4-4BAD9D48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72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532011-ADB7-64F9-5DA1-CF36F113C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C19FE-0E8E-77E2-206D-F620741C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773D-B5BD-2329-9243-ACFC8033BE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548A-E6D5-A140-8108-9A0C250FC976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32006-32F7-0EF8-6EC0-44A6AAAAE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C827-8D26-0AC1-0CD9-2E223801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CB16A-AD6A-1D44-A03E-CF2EDF49E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3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openstreetmap.org/edit#map=17/38.98980/-76.93855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overpass-turbo.eu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c.army.mil/USACE-Locations/AGE-Image-Gallery/igphoto/200234964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cientist.com/article/mg22830501-100-want-a-computer-that-never-crashes-dont-let-bugs-freak-it-out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1E133-DA88-A890-8BB7-1A1446286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3800"/>
              <a:t>Geographically Enhanced Search with Terrain Enhanced Location Targeting </a:t>
            </a:r>
            <a:br>
              <a:rPr lang="en-US" sz="3800"/>
            </a:br>
            <a:r>
              <a:rPr lang="en-US" sz="3800"/>
              <a:t>[GESTALT]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7AEFC-773F-3338-E005-B7F266037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Kent O’Sullivan</a:t>
            </a:r>
          </a:p>
          <a:p>
            <a:pPr algn="l"/>
            <a:r>
              <a:rPr lang="en-US" sz="2000" dirty="0"/>
              <a:t>CMSC828T </a:t>
            </a:r>
          </a:p>
          <a:p>
            <a:pPr algn="l"/>
            <a:r>
              <a:rPr lang="en-US" sz="2000" dirty="0"/>
              <a:t>Major Project Presentation</a:t>
            </a:r>
          </a:p>
          <a:p>
            <a:pPr algn="l"/>
            <a:r>
              <a:rPr lang="en-US" sz="2000" dirty="0"/>
              <a:t>11 May 23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26D3C-951C-0C2C-C911-67FEDB15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63" r="20016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1558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CF5E3-4985-4AAC-0736-068B1593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8B77C-A9B9-A623-D562-B5EAE5E97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3310D-8825-C548-A3E7-4765437D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6233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3917770-E312-78C6-E6B6-33216032FA6E}"/>
              </a:ext>
            </a:extLst>
          </p:cNvPr>
          <p:cNvGrpSpPr/>
          <p:nvPr/>
        </p:nvGrpSpPr>
        <p:grpSpPr>
          <a:xfrm>
            <a:off x="10454488" y="4622800"/>
            <a:ext cx="564591" cy="1325563"/>
            <a:chOff x="2832652" y="1898374"/>
            <a:chExt cx="914400" cy="21468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5497239-EB26-14A9-261B-D23D6D524AC1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299062-B93E-E5E6-7E7D-1ED1BDE55D0C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3E908D8-A67B-ED99-E172-B90BF323C7CB}"/>
              </a:ext>
            </a:extLst>
          </p:cNvPr>
          <p:cNvSpPr/>
          <p:nvPr/>
        </p:nvSpPr>
        <p:spPr>
          <a:xfrm>
            <a:off x="10330249" y="2881750"/>
            <a:ext cx="1540565" cy="1119544"/>
          </a:xfrm>
          <a:prstGeom prst="wedgeRectCallout">
            <a:avLst>
              <a:gd name="adj1" fmla="val 3676"/>
              <a:gd name="adj2" fmla="val 122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Oh Maybe? Are those tables?</a:t>
            </a:r>
          </a:p>
        </p:txBody>
      </p:sp>
    </p:spTree>
    <p:extLst>
      <p:ext uri="{BB962C8B-B14F-4D97-AF65-F5344CB8AC3E}">
        <p14:creationId xmlns:p14="http://schemas.microsoft.com/office/powerpoint/2010/main" val="22055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DC91-931D-006C-7F5F-AAF5DB1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56E8A-7630-E13F-F1EE-75B448E5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22C6B-7662-6FBD-C6AB-20874326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6233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C84A00-E642-36C4-C745-2D98A494E7DD}"/>
              </a:ext>
            </a:extLst>
          </p:cNvPr>
          <p:cNvGrpSpPr/>
          <p:nvPr/>
        </p:nvGrpSpPr>
        <p:grpSpPr>
          <a:xfrm>
            <a:off x="10454488" y="4622800"/>
            <a:ext cx="564591" cy="1325563"/>
            <a:chOff x="2832652" y="1898374"/>
            <a:chExt cx="914400" cy="21468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BEA35E1-19C5-1CB0-6B1E-EE914F0D71C5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8EB8448-9F3D-3768-2A00-41F790F77524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0A9DB032-5D46-A326-5740-A8336662EC24}"/>
              </a:ext>
            </a:extLst>
          </p:cNvPr>
          <p:cNvSpPr/>
          <p:nvPr/>
        </p:nvSpPr>
        <p:spPr>
          <a:xfrm>
            <a:off x="10330249" y="2881750"/>
            <a:ext cx="1540565" cy="1119544"/>
          </a:xfrm>
          <a:prstGeom prst="wedgeRectCallout">
            <a:avLst>
              <a:gd name="adj1" fmla="val 3676"/>
              <a:gd name="adj2" fmla="val 122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Umbrellas go over tables I guess? </a:t>
            </a:r>
          </a:p>
        </p:txBody>
      </p:sp>
    </p:spTree>
    <p:extLst>
      <p:ext uri="{BB962C8B-B14F-4D97-AF65-F5344CB8AC3E}">
        <p14:creationId xmlns:p14="http://schemas.microsoft.com/office/powerpoint/2010/main" val="2442442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EC81-8DD7-03C7-B234-BE4A9F20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6CEE5-B098-670B-303D-7269726EA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CD4E9-5D98-00C3-6AB3-CE24B24F5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68" y="0"/>
            <a:ext cx="1026233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9EF6BA-7225-F850-6796-0DCE4AA98040}"/>
              </a:ext>
            </a:extLst>
          </p:cNvPr>
          <p:cNvGrpSpPr/>
          <p:nvPr/>
        </p:nvGrpSpPr>
        <p:grpSpPr>
          <a:xfrm>
            <a:off x="331356" y="5378174"/>
            <a:ext cx="564591" cy="1325563"/>
            <a:chOff x="2832652" y="1898374"/>
            <a:chExt cx="914400" cy="21468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93A7B11-E8B2-51EF-D864-14662A10E319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7488D40-B8EB-27E7-A70B-08D81B4DDAC2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56EC5117-B797-913C-10B7-8D69D2962D67}"/>
              </a:ext>
            </a:extLst>
          </p:cNvPr>
          <p:cNvSpPr/>
          <p:nvPr/>
        </p:nvSpPr>
        <p:spPr>
          <a:xfrm>
            <a:off x="207117" y="3637124"/>
            <a:ext cx="1540565" cy="1119544"/>
          </a:xfrm>
          <a:prstGeom prst="wedgeRectCallout">
            <a:avLst>
              <a:gd name="adj1" fmla="val 3676"/>
              <a:gd name="adj2" fmla="val 122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Aha! Yes! That’s the one!</a:t>
            </a:r>
          </a:p>
        </p:txBody>
      </p:sp>
    </p:spTree>
    <p:extLst>
      <p:ext uri="{BB962C8B-B14F-4D97-AF65-F5344CB8AC3E}">
        <p14:creationId xmlns:p14="http://schemas.microsoft.com/office/powerpoint/2010/main" val="77672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1704-455B-1FB3-9CA7-EF3CB711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C495-C4D5-941B-F3A1-0325CC9C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partial information, how much of the </a:t>
            </a:r>
            <a:r>
              <a:rPr lang="en-US" i="1" dirty="0"/>
              <a:t>last-mile</a:t>
            </a:r>
            <a:r>
              <a:rPr lang="en-US" dirty="0"/>
              <a:t> discovery of a location can be automated? </a:t>
            </a:r>
          </a:p>
          <a:p>
            <a:endParaRPr lang="en-US" dirty="0"/>
          </a:p>
          <a:p>
            <a:r>
              <a:rPr lang="en-US" dirty="0"/>
              <a:t>Does automating this </a:t>
            </a:r>
            <a:r>
              <a:rPr lang="en-US" i="1" dirty="0"/>
              <a:t>last-mile</a:t>
            </a:r>
            <a:r>
              <a:rPr lang="en-US" dirty="0"/>
              <a:t> discovery help humans find things? </a:t>
            </a:r>
          </a:p>
        </p:txBody>
      </p:sp>
    </p:spTree>
    <p:extLst>
      <p:ext uri="{BB962C8B-B14F-4D97-AF65-F5344CB8AC3E}">
        <p14:creationId xmlns:p14="http://schemas.microsoft.com/office/powerpoint/2010/main" val="370080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5BFF-7B1D-8A3C-8B95-DC32D060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0498-CAA3-652F-7594-4F3523204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should it work? </a:t>
            </a:r>
          </a:p>
          <a:p>
            <a:pPr lvl="1"/>
            <a:r>
              <a:rPr lang="en-US" dirty="0" err="1"/>
              <a:t>Geoguessr</a:t>
            </a:r>
            <a:r>
              <a:rPr lang="en-US" dirty="0"/>
              <a:t> case studies.</a:t>
            </a:r>
          </a:p>
          <a:p>
            <a:pPr lvl="1"/>
            <a:r>
              <a:rPr lang="en-US" dirty="0"/>
              <a:t>The Winthrop Method.</a:t>
            </a:r>
          </a:p>
          <a:p>
            <a:pPr lvl="1"/>
            <a:r>
              <a:rPr lang="en-US" dirty="0"/>
              <a:t>The Hippocampus &amp; Memory. </a:t>
            </a:r>
          </a:p>
          <a:p>
            <a:endParaRPr lang="en-US" dirty="0"/>
          </a:p>
          <a:p>
            <a:r>
              <a:rPr lang="en-US" dirty="0"/>
              <a:t>Related Disciplines:</a:t>
            </a:r>
          </a:p>
          <a:p>
            <a:pPr lvl="1"/>
            <a:r>
              <a:rPr lang="en-US" dirty="0"/>
              <a:t>Remote Sensing Imagery</a:t>
            </a:r>
          </a:p>
          <a:p>
            <a:pPr lvl="1"/>
            <a:r>
              <a:rPr lang="en-US" dirty="0"/>
              <a:t>Visual Question Answering </a:t>
            </a:r>
          </a:p>
          <a:p>
            <a:pPr lvl="1"/>
            <a:r>
              <a:rPr lang="en-US" dirty="0"/>
              <a:t>Geospatial Question Answering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58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982C-5B8A-D824-AAC4-B10B86A5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1766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E28D-46F6-F03B-9262-4D4B50ED1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System Components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D817F6EB-C009-61AA-855F-BD942E3FCB55}"/>
              </a:ext>
            </a:extLst>
          </p:cNvPr>
          <p:cNvSpPr/>
          <p:nvPr/>
        </p:nvSpPr>
        <p:spPr>
          <a:xfrm>
            <a:off x="2209799" y="2285420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8151FC6F-36B0-CBBB-65D5-5EB93A68889D}"/>
              </a:ext>
            </a:extLst>
          </p:cNvPr>
          <p:cNvSpPr/>
          <p:nvPr/>
        </p:nvSpPr>
        <p:spPr>
          <a:xfrm>
            <a:off x="2209799" y="4308466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0893BB-4147-A9A4-E3CC-0D78CFFCFF99}"/>
              </a:ext>
            </a:extLst>
          </p:cNvPr>
          <p:cNvSpPr/>
          <p:nvPr/>
        </p:nvSpPr>
        <p:spPr>
          <a:xfrm>
            <a:off x="4075792" y="3184071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Ownership </a:t>
            </a:r>
            <a:br>
              <a:rPr lang="en-US" dirty="0"/>
            </a:br>
            <a:r>
              <a:rPr lang="en-US" dirty="0"/>
              <a:t>Assignment</a:t>
            </a:r>
          </a:p>
        </p:txBody>
      </p:sp>
      <p:pic>
        <p:nvPicPr>
          <p:cNvPr id="8194" name="Picture 2" descr="Argentina Art Print featuring the photograph Planet earth on white - America by Johan Swanepoel">
            <a:extLst>
              <a:ext uri="{FF2B5EF4-FFF2-40B4-BE49-F238E27FC236}">
                <a16:creationId xmlns:a16="http://schemas.microsoft.com/office/drawing/2014/main" id="{71D08F81-4F67-F3E2-4E2F-06DFD5B1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4032"/>
            <a:ext cx="1918607" cy="21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D538F0-BA5F-BD3A-B89B-B3D5F310AFE9}"/>
              </a:ext>
            </a:extLst>
          </p:cNvPr>
          <p:cNvSpPr/>
          <p:nvPr/>
        </p:nvSpPr>
        <p:spPr>
          <a:xfrm>
            <a:off x="8853717" y="2285420"/>
            <a:ext cx="1128487" cy="35239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E452D5-F24E-9BBD-5EC6-01CC0C7C714F}"/>
              </a:ext>
            </a:extLst>
          </p:cNvPr>
          <p:cNvSpPr/>
          <p:nvPr/>
        </p:nvSpPr>
        <p:spPr>
          <a:xfrm>
            <a:off x="6568167" y="3184070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 </a:t>
            </a:r>
            <a:br>
              <a:rPr lang="en-US" dirty="0"/>
            </a:br>
            <a:r>
              <a:rPr lang="en-US" dirty="0"/>
              <a:t>Mapping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B72AFE-BCBB-5BE1-90BF-685FD1CD99FE}"/>
              </a:ext>
            </a:extLst>
          </p:cNvPr>
          <p:cNvGrpSpPr/>
          <p:nvPr/>
        </p:nvGrpSpPr>
        <p:grpSpPr>
          <a:xfrm>
            <a:off x="10869948" y="4459265"/>
            <a:ext cx="564591" cy="1325563"/>
            <a:chOff x="2832652" y="1898374"/>
            <a:chExt cx="914400" cy="214685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5E1494-100F-C90A-FEC4-189D99B6FFCF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04A2AA5-CD7E-51A3-B98F-73E1889F2F1F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911623A1-E58F-25F1-76A6-C157C30FFA3F}"/>
              </a:ext>
            </a:extLst>
          </p:cNvPr>
          <p:cNvSpPr/>
          <p:nvPr/>
        </p:nvSpPr>
        <p:spPr>
          <a:xfrm>
            <a:off x="10575809" y="2282570"/>
            <a:ext cx="1540565" cy="1119544"/>
          </a:xfrm>
          <a:prstGeom prst="wedgeRectCallout">
            <a:avLst>
              <a:gd name="adj1" fmla="val 3676"/>
              <a:gd name="adj2" fmla="val 122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“Winery near Perth with wine barrel tables” </a:t>
            </a:r>
          </a:p>
        </p:txBody>
      </p:sp>
    </p:spTree>
    <p:extLst>
      <p:ext uri="{BB962C8B-B14F-4D97-AF65-F5344CB8AC3E}">
        <p14:creationId xmlns:p14="http://schemas.microsoft.com/office/powerpoint/2010/main" val="4061055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B0F0-56C3-C1B0-2AE7-A6ABDE9F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 Collection &amp;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BA37-C28C-4DB1-CD49-635EE5BA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b="1" dirty="0"/>
              <a:t>Google Maps </a:t>
            </a:r>
            <a:r>
              <a:rPr lang="en-US" dirty="0"/>
              <a:t>has </a:t>
            </a:r>
            <a:r>
              <a:rPr lang="en-US" i="1" dirty="0"/>
              <a:t>locations</a:t>
            </a:r>
            <a:r>
              <a:rPr lang="en-US" dirty="0"/>
              <a:t>. Some </a:t>
            </a:r>
            <a:r>
              <a:rPr lang="en-US" i="1" dirty="0"/>
              <a:t>objects</a:t>
            </a:r>
            <a:r>
              <a:rPr lang="en-US" dirty="0"/>
              <a:t> weakly inferred from text descriptions. </a:t>
            </a:r>
          </a:p>
          <a:p>
            <a:r>
              <a:rPr lang="en-US" b="1" dirty="0">
                <a:hlinkClick r:id="rId2"/>
              </a:rPr>
              <a:t>Open Street Maps</a:t>
            </a:r>
            <a:r>
              <a:rPr lang="en-US" dirty="0"/>
              <a:t> has some </a:t>
            </a:r>
            <a:r>
              <a:rPr lang="en-US" i="1" dirty="0"/>
              <a:t>locations</a:t>
            </a:r>
            <a:r>
              <a:rPr lang="en-US" dirty="0"/>
              <a:t> and some </a:t>
            </a:r>
            <a:r>
              <a:rPr lang="en-US" i="1" dirty="0"/>
              <a:t>objects</a:t>
            </a:r>
            <a:r>
              <a:rPr lang="en-US" dirty="0"/>
              <a:t>. All crowd-sourced.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Gap: </a:t>
            </a:r>
            <a:r>
              <a:rPr lang="en-US" dirty="0"/>
              <a:t>Automatic object detection, labelling and geo-reconciliation.  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9E46D948-D891-D3EA-63E8-DBD4016DB852}"/>
              </a:ext>
            </a:extLst>
          </p:cNvPr>
          <p:cNvSpPr/>
          <p:nvPr/>
        </p:nvSpPr>
        <p:spPr>
          <a:xfrm>
            <a:off x="3047999" y="1999796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DB1A6FEB-3FFA-A5CC-B874-5015742F6F41}"/>
              </a:ext>
            </a:extLst>
          </p:cNvPr>
          <p:cNvSpPr/>
          <p:nvPr/>
        </p:nvSpPr>
        <p:spPr>
          <a:xfrm>
            <a:off x="3047999" y="4022842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Objects</a:t>
            </a:r>
          </a:p>
        </p:txBody>
      </p:sp>
      <p:pic>
        <p:nvPicPr>
          <p:cNvPr id="6" name="Picture 2" descr="Argentina Art Print featuring the photograph Planet earth on white - America by Johan Swanepoel">
            <a:extLst>
              <a:ext uri="{FF2B5EF4-FFF2-40B4-BE49-F238E27FC236}">
                <a16:creationId xmlns:a16="http://schemas.microsoft.com/office/drawing/2014/main" id="{3ACF867C-7476-27B4-CBFB-C29CF758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8408"/>
            <a:ext cx="1918607" cy="213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504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7F5-AF95-6323-DB4E-F4EA6DF4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Ownership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7DDDD-91DC-EBE3-FDA3-FAD1FE143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94971"/>
            <a:ext cx="5257800" cy="49979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locations, and sets of objects, which objects belong to which location? </a:t>
            </a:r>
          </a:p>
          <a:p>
            <a:endParaRPr lang="en-US" dirty="0"/>
          </a:p>
          <a:p>
            <a:r>
              <a:rPr lang="en-US" dirty="0"/>
              <a:t>Trivial where location bounding boxes exist. </a:t>
            </a:r>
          </a:p>
          <a:p>
            <a:endParaRPr lang="en-US" dirty="0"/>
          </a:p>
          <a:p>
            <a:r>
              <a:rPr lang="en-US" dirty="0"/>
              <a:t>More difficult where only ‘point’ data exists for locations. </a:t>
            </a:r>
          </a:p>
          <a:p>
            <a:endParaRPr lang="en-US" dirty="0"/>
          </a:p>
          <a:p>
            <a:r>
              <a:rPr lang="en-US" dirty="0"/>
              <a:t>Approximation ok – human eye / memory doesn’t care about property boundaries.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843C0A-F0E7-235A-0067-614E189D81B6}"/>
              </a:ext>
            </a:extLst>
          </p:cNvPr>
          <p:cNvSpPr/>
          <p:nvPr/>
        </p:nvSpPr>
        <p:spPr>
          <a:xfrm>
            <a:off x="2653392" y="2893785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Ownership </a:t>
            </a:r>
            <a:br>
              <a:rPr lang="en-US" dirty="0"/>
            </a:br>
            <a:r>
              <a:rPr lang="en-US" dirty="0"/>
              <a:t>Assignment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411B7790-FCC1-258F-00BD-6A7DD2E695D2}"/>
              </a:ext>
            </a:extLst>
          </p:cNvPr>
          <p:cNvSpPr/>
          <p:nvPr/>
        </p:nvSpPr>
        <p:spPr>
          <a:xfrm>
            <a:off x="838200" y="2057853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Locations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01C65D48-3392-1D47-60E4-7E301310B1A0}"/>
              </a:ext>
            </a:extLst>
          </p:cNvPr>
          <p:cNvSpPr/>
          <p:nvPr/>
        </p:nvSpPr>
        <p:spPr>
          <a:xfrm>
            <a:off x="838200" y="4080899"/>
            <a:ext cx="1128486" cy="1500886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277643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3430D-4807-CAA9-F255-0654C0EF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Concept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B6DA4-72AF-5C6F-9DA9-8E40CFF10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04686"/>
            <a:ext cx="5257800" cy="547188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Intra-location object locations contain key information. </a:t>
            </a:r>
          </a:p>
          <a:p>
            <a:endParaRPr lang="en-US" dirty="0"/>
          </a:p>
          <a:p>
            <a:r>
              <a:rPr lang="en-US" dirty="0"/>
              <a:t>A list of member objects is good, but a representation that can be queried geographically is better. </a:t>
            </a:r>
          </a:p>
          <a:p>
            <a:endParaRPr lang="en-US" dirty="0"/>
          </a:p>
          <a:p>
            <a:r>
              <a:rPr lang="en-US" dirty="0"/>
              <a:t>“Winery with Palm trees and Fountain” </a:t>
            </a:r>
          </a:p>
          <a:p>
            <a:pPr marL="0" indent="0" algn="ctr">
              <a:buNone/>
            </a:pPr>
            <a:r>
              <a:rPr lang="en-US" dirty="0"/>
              <a:t>vs</a:t>
            </a:r>
          </a:p>
          <a:p>
            <a:r>
              <a:rPr lang="en-US" dirty="0"/>
              <a:t>“Winery with palm trees on south boundary and a fountain to the east of the house”</a:t>
            </a:r>
          </a:p>
          <a:p>
            <a:pPr marL="0" indent="0" algn="ctr">
              <a:buNone/>
            </a:pPr>
            <a:r>
              <a:rPr lang="en-US" dirty="0"/>
              <a:t>Vs</a:t>
            </a:r>
          </a:p>
          <a:p>
            <a:r>
              <a:rPr lang="en-US" dirty="0"/>
              <a:t>“Winery with palm trees to the left of the front door and a fountain out the back”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A60DCD-9755-72B9-765D-5AC7CABC5A00}"/>
              </a:ext>
            </a:extLst>
          </p:cNvPr>
          <p:cNvSpPr/>
          <p:nvPr/>
        </p:nvSpPr>
        <p:spPr>
          <a:xfrm>
            <a:off x="838200" y="3126014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Ownership </a:t>
            </a:r>
            <a:br>
              <a:rPr lang="en-US" dirty="0"/>
            </a:br>
            <a:r>
              <a:rPr lang="en-US" dirty="0"/>
              <a:t>Assignment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FC78B2-171A-6E08-FF4F-CE4499086047}"/>
              </a:ext>
            </a:extLst>
          </p:cNvPr>
          <p:cNvSpPr/>
          <p:nvPr/>
        </p:nvSpPr>
        <p:spPr>
          <a:xfrm>
            <a:off x="3330575" y="3126013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 </a:t>
            </a:r>
            <a:br>
              <a:rPr lang="en-US" dirty="0"/>
            </a:br>
            <a:r>
              <a:rPr lang="en-US" dirty="0"/>
              <a:t>Mapping </a:t>
            </a:r>
          </a:p>
        </p:txBody>
      </p:sp>
    </p:spTree>
    <p:extLst>
      <p:ext uri="{BB962C8B-B14F-4D97-AF65-F5344CB8AC3E}">
        <p14:creationId xmlns:p14="http://schemas.microsoft.com/office/powerpoint/2010/main" val="11060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4A6A-15EC-DE9C-D0E7-4F6F0D6C1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77C9-6B6B-BC29-746F-A4731735C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Evaluation 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535498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180B6-0FB0-27F1-0FF5-F1D291CB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EB0D6-8F9C-C30F-1260-362AA79F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dirty="0"/>
              <a:t>Aspire to Natural Language Querying</a:t>
            </a:r>
          </a:p>
          <a:p>
            <a:endParaRPr lang="en-US" dirty="0"/>
          </a:p>
          <a:p>
            <a:r>
              <a:rPr lang="en-US" dirty="0"/>
              <a:t>SQL / SPARQL or similar good. 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Open Street Maps</a:t>
            </a:r>
            <a:r>
              <a:rPr lang="en-US" dirty="0"/>
              <a:t> has a pretty good object search API already!</a:t>
            </a:r>
          </a:p>
          <a:p>
            <a:pPr lvl="1"/>
            <a:r>
              <a:rPr lang="en-US" dirty="0"/>
              <a:t>No location – object ownership</a:t>
            </a:r>
          </a:p>
          <a:p>
            <a:pPr lvl="1"/>
            <a:r>
              <a:rPr lang="en-US" dirty="0"/>
              <a:t>No concept mapping queries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F5ED6E-91AB-EB4F-CE09-78C59AF55B23}"/>
              </a:ext>
            </a:extLst>
          </p:cNvPr>
          <p:cNvSpPr/>
          <p:nvPr/>
        </p:nvSpPr>
        <p:spPr>
          <a:xfrm>
            <a:off x="2612574" y="2343477"/>
            <a:ext cx="1128487" cy="35239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2EC244-07E8-CCCD-BC56-D2CC16F17C02}"/>
              </a:ext>
            </a:extLst>
          </p:cNvPr>
          <p:cNvSpPr/>
          <p:nvPr/>
        </p:nvSpPr>
        <p:spPr>
          <a:xfrm>
            <a:off x="327024" y="3242127"/>
            <a:ext cx="1843315" cy="1796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Concept </a:t>
            </a:r>
            <a:br>
              <a:rPr lang="en-US" dirty="0"/>
            </a:br>
            <a:r>
              <a:rPr lang="en-US" dirty="0"/>
              <a:t>Mapping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FBD869-362F-9266-01B4-CCFB7F73B777}"/>
              </a:ext>
            </a:extLst>
          </p:cNvPr>
          <p:cNvGrpSpPr/>
          <p:nvPr/>
        </p:nvGrpSpPr>
        <p:grpSpPr>
          <a:xfrm>
            <a:off x="4628805" y="4517322"/>
            <a:ext cx="564591" cy="1325563"/>
            <a:chOff x="2832652" y="1898374"/>
            <a:chExt cx="914400" cy="21468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79C2EE-15E6-9AA2-515F-853388AB264D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56459C4-5F6B-16E6-1840-AC27DE54187D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D32024CA-CCB9-B255-E5EF-CE7967052CCD}"/>
              </a:ext>
            </a:extLst>
          </p:cNvPr>
          <p:cNvSpPr/>
          <p:nvPr/>
        </p:nvSpPr>
        <p:spPr>
          <a:xfrm>
            <a:off x="4334666" y="2340627"/>
            <a:ext cx="1540565" cy="1119544"/>
          </a:xfrm>
          <a:prstGeom prst="wedgeRectCallout">
            <a:avLst>
              <a:gd name="adj1" fmla="val 3676"/>
              <a:gd name="adj2" fmla="val 1222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“Winery near Perth with wine barrel tables” </a:t>
            </a:r>
          </a:p>
        </p:txBody>
      </p:sp>
    </p:spTree>
    <p:extLst>
      <p:ext uri="{BB962C8B-B14F-4D97-AF65-F5344CB8AC3E}">
        <p14:creationId xmlns:p14="http://schemas.microsoft.com/office/powerpoint/2010/main" val="142727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290F-E23A-DA1B-36E2-CD8E6857D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a system like GESTALT?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A49E-B56E-C8DB-E78B-9EB7F6405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961" y="1825625"/>
            <a:ext cx="5191581" cy="4351338"/>
          </a:xfrm>
        </p:spPr>
        <p:txBody>
          <a:bodyPr/>
          <a:lstStyle/>
          <a:p>
            <a:r>
              <a:rPr lang="en-US" dirty="0"/>
              <a:t>Humans don’t think in </a:t>
            </a:r>
            <a:r>
              <a:rPr lang="en-US" dirty="0" err="1"/>
              <a:t>lat</a:t>
            </a:r>
            <a:r>
              <a:rPr lang="en-US" dirty="0"/>
              <a:t> &amp; long</a:t>
            </a:r>
          </a:p>
          <a:p>
            <a:r>
              <a:rPr lang="en-US" dirty="0"/>
              <a:t>Sometimes we remember the name of a place &amp; can search exact match now!</a:t>
            </a:r>
          </a:p>
          <a:p>
            <a:r>
              <a:rPr lang="en-US" dirty="0"/>
              <a:t>Sometimes we only have partial information…</a:t>
            </a:r>
          </a:p>
          <a:p>
            <a:pPr lvl="1"/>
            <a:r>
              <a:rPr lang="en-US" dirty="0"/>
              <a:t>General Location</a:t>
            </a:r>
          </a:p>
          <a:p>
            <a:pPr lvl="1"/>
            <a:r>
              <a:rPr lang="en-US" dirty="0"/>
              <a:t>General Characteristic</a:t>
            </a:r>
          </a:p>
          <a:p>
            <a:pPr lvl="1"/>
            <a:r>
              <a:rPr lang="en-US" dirty="0"/>
              <a:t>Landmarks / Objects</a:t>
            </a:r>
          </a:p>
          <a:p>
            <a:r>
              <a:rPr lang="en-US" dirty="0"/>
              <a:t>Gestalt fills that last gap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4B7C17-1127-B6D6-B1C3-05B28506B015}"/>
              </a:ext>
            </a:extLst>
          </p:cNvPr>
          <p:cNvGrpSpPr/>
          <p:nvPr/>
        </p:nvGrpSpPr>
        <p:grpSpPr>
          <a:xfrm>
            <a:off x="159657" y="3167941"/>
            <a:ext cx="6269754" cy="1824973"/>
            <a:chOff x="0" y="2282570"/>
            <a:chExt cx="12116374" cy="3526782"/>
          </a:xfrm>
        </p:grpSpPr>
        <p:sp>
          <p:nvSpPr>
            <p:cNvPr id="4" name="Can 3">
              <a:extLst>
                <a:ext uri="{FF2B5EF4-FFF2-40B4-BE49-F238E27FC236}">
                  <a16:creationId xmlns:a16="http://schemas.microsoft.com/office/drawing/2014/main" id="{F89749A6-5F10-5AF1-17F9-E6320F07C5DA}"/>
                </a:ext>
              </a:extLst>
            </p:cNvPr>
            <p:cNvSpPr/>
            <p:nvPr/>
          </p:nvSpPr>
          <p:spPr>
            <a:xfrm>
              <a:off x="2209799" y="2285420"/>
              <a:ext cx="1128486" cy="1500886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Locations</a:t>
              </a:r>
            </a:p>
          </p:txBody>
        </p:sp>
        <p:sp>
          <p:nvSpPr>
            <p:cNvPr id="5" name="Can 4">
              <a:extLst>
                <a:ext uri="{FF2B5EF4-FFF2-40B4-BE49-F238E27FC236}">
                  <a16:creationId xmlns:a16="http://schemas.microsoft.com/office/drawing/2014/main" id="{9D71ED56-4062-81B6-83C8-A46589CDCDC4}"/>
                </a:ext>
              </a:extLst>
            </p:cNvPr>
            <p:cNvSpPr/>
            <p:nvPr/>
          </p:nvSpPr>
          <p:spPr>
            <a:xfrm>
              <a:off x="2209799" y="4308466"/>
              <a:ext cx="1128486" cy="1500886"/>
            </a:xfrm>
            <a:prstGeom prst="can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Objects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7476B5-7BD0-016D-7F2E-FAE434D052D5}"/>
                </a:ext>
              </a:extLst>
            </p:cNvPr>
            <p:cNvSpPr/>
            <p:nvPr/>
          </p:nvSpPr>
          <p:spPr>
            <a:xfrm>
              <a:off x="4075792" y="3184071"/>
              <a:ext cx="1843315" cy="17961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Ownership </a:t>
              </a:r>
              <a:br>
                <a:rPr lang="en-US" sz="800" dirty="0"/>
              </a:br>
              <a:r>
                <a:rPr lang="en-US" sz="800" dirty="0"/>
                <a:t>Assignment</a:t>
              </a:r>
            </a:p>
          </p:txBody>
        </p:sp>
        <p:pic>
          <p:nvPicPr>
            <p:cNvPr id="7" name="Picture 2" descr="Argentina Art Print featuring the photograph Planet earth on white - America by Johan Swanepoel">
              <a:extLst>
                <a:ext uri="{FF2B5EF4-FFF2-40B4-BE49-F238E27FC236}">
                  <a16:creationId xmlns:a16="http://schemas.microsoft.com/office/drawing/2014/main" id="{5C7350BE-89A6-7AB0-931D-37BD0AA3E3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844032"/>
              <a:ext cx="1918607" cy="2136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BC50CD-9809-A593-9C49-E35044D0D4C0}"/>
                </a:ext>
              </a:extLst>
            </p:cNvPr>
            <p:cNvSpPr/>
            <p:nvPr/>
          </p:nvSpPr>
          <p:spPr>
            <a:xfrm>
              <a:off x="8853717" y="2285420"/>
              <a:ext cx="1128487" cy="3523932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Search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9B100C-CC51-8095-5447-35A7B9EC9123}"/>
                </a:ext>
              </a:extLst>
            </p:cNvPr>
            <p:cNvSpPr/>
            <p:nvPr/>
          </p:nvSpPr>
          <p:spPr>
            <a:xfrm>
              <a:off x="6568167" y="3184070"/>
              <a:ext cx="1843315" cy="17961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Concept </a:t>
              </a:r>
              <a:br>
                <a:rPr lang="en-US" sz="800" dirty="0"/>
              </a:br>
              <a:r>
                <a:rPr lang="en-US" sz="800" dirty="0"/>
                <a:t>Mapping 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D53B1-E8BE-AE63-BF1D-D7A8BC0A5534}"/>
                </a:ext>
              </a:extLst>
            </p:cNvPr>
            <p:cNvGrpSpPr/>
            <p:nvPr/>
          </p:nvGrpSpPr>
          <p:grpSpPr>
            <a:xfrm>
              <a:off x="10869948" y="4459265"/>
              <a:ext cx="564591" cy="1325563"/>
              <a:chOff x="2832652" y="1898374"/>
              <a:chExt cx="914400" cy="2146853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207E099-312A-7AC7-6465-9BC07C42CA0D}"/>
                  </a:ext>
                </a:extLst>
              </p:cNvPr>
              <p:cNvSpPr/>
              <p:nvPr/>
            </p:nvSpPr>
            <p:spPr>
              <a:xfrm>
                <a:off x="2832652" y="189837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9B42B97-D527-B657-FC9C-DBB4E86300A9}"/>
                  </a:ext>
                </a:extLst>
              </p:cNvPr>
              <p:cNvSpPr/>
              <p:nvPr/>
            </p:nvSpPr>
            <p:spPr>
              <a:xfrm>
                <a:off x="2832652" y="2719664"/>
                <a:ext cx="91440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/>
              </a:p>
            </p:txBody>
          </p:sp>
        </p:grpSp>
        <p:sp>
          <p:nvSpPr>
            <p:cNvPr id="13" name="Rectangular Callout 12">
              <a:extLst>
                <a:ext uri="{FF2B5EF4-FFF2-40B4-BE49-F238E27FC236}">
                  <a16:creationId xmlns:a16="http://schemas.microsoft.com/office/drawing/2014/main" id="{6FC88EB6-20B0-6CA4-69BD-7FE90200F6A5}"/>
                </a:ext>
              </a:extLst>
            </p:cNvPr>
            <p:cNvSpPr/>
            <p:nvPr/>
          </p:nvSpPr>
          <p:spPr>
            <a:xfrm>
              <a:off x="10575809" y="2282570"/>
              <a:ext cx="1540565" cy="1119544"/>
            </a:xfrm>
            <a:prstGeom prst="wedgeRectCallout">
              <a:avLst>
                <a:gd name="adj1" fmla="val 3676"/>
                <a:gd name="adj2" fmla="val 1222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“Winery near Perth with wine barrel tables”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8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D7C3-AADA-6B2F-5B0C-CC08D7CD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turns out this is a </a:t>
            </a:r>
            <a:r>
              <a:rPr lang="en-US" b="1" dirty="0"/>
              <a:t>really</a:t>
            </a:r>
            <a:r>
              <a:rPr lang="en-US" dirty="0"/>
              <a:t> good idea…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35CFA-CB7C-D417-C08F-09864816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1F067B-CDA4-EB72-3D5C-726BBD4C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9198"/>
            <a:ext cx="10419082" cy="54688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8A99BD0-140A-02CB-21D9-9E667546AB58}"/>
              </a:ext>
            </a:extLst>
          </p:cNvPr>
          <p:cNvGrpSpPr/>
          <p:nvPr/>
        </p:nvGrpSpPr>
        <p:grpSpPr>
          <a:xfrm>
            <a:off x="838200" y="3429000"/>
            <a:ext cx="4038600" cy="2039802"/>
            <a:chOff x="838200" y="3429000"/>
            <a:chExt cx="4038600" cy="20398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586039-5842-F8A6-BA3B-D72625AD13A2}"/>
                </a:ext>
              </a:extLst>
            </p:cNvPr>
            <p:cNvSpPr txBox="1"/>
            <p:nvPr/>
          </p:nvSpPr>
          <p:spPr>
            <a:xfrm>
              <a:off x="838200" y="4822471"/>
              <a:ext cx="27432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May 8, 2023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7E5DAF-80CD-3683-E61B-BA4A21D3EA48}"/>
                </a:ext>
              </a:extLst>
            </p:cNvPr>
            <p:cNvSpPr/>
            <p:nvPr/>
          </p:nvSpPr>
          <p:spPr>
            <a:xfrm>
              <a:off x="4122057" y="3429000"/>
              <a:ext cx="754743" cy="27577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98DFF97-FC31-C3B2-74E1-D98759630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3704771"/>
              <a:ext cx="3283857" cy="1117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53F1E2-3522-D078-A941-D30822077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1400" y="3704771"/>
              <a:ext cx="540657" cy="1117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649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A79F-C02D-7D23-FBB8-B38E626E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is not lost…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101AD-91E9-6C30-3920-671C9D212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Tool is an abstraction of Open Street Maps API.</a:t>
            </a:r>
          </a:p>
          <a:p>
            <a:r>
              <a:rPr lang="en-US" dirty="0"/>
              <a:t>No solution for data collection</a:t>
            </a:r>
          </a:p>
          <a:p>
            <a:r>
              <a:rPr lang="en-US" dirty="0"/>
              <a:t>No solution for membership inferencing</a:t>
            </a:r>
          </a:p>
          <a:p>
            <a:r>
              <a:rPr lang="en-US" dirty="0"/>
              <a:t>No concept mapping</a:t>
            </a:r>
          </a:p>
          <a:p>
            <a:r>
              <a:rPr lang="en-US" dirty="0"/>
              <a:t>No user study</a:t>
            </a:r>
          </a:p>
          <a:p>
            <a:endParaRPr lang="en-US" dirty="0"/>
          </a:p>
          <a:p>
            <a:r>
              <a:rPr lang="en-US" dirty="0"/>
              <a:t>It DOES show there is a </a:t>
            </a:r>
            <a:r>
              <a:rPr lang="en-US" b="1" u="sng" dirty="0"/>
              <a:t>NEED</a:t>
            </a:r>
            <a:r>
              <a:rPr lang="en-US" dirty="0"/>
              <a:t> </a:t>
            </a:r>
          </a:p>
        </p:txBody>
      </p:sp>
      <p:pic>
        <p:nvPicPr>
          <p:cNvPr id="14338" name="Picture 2" descr="Bellingcat">
            <a:extLst>
              <a:ext uri="{FF2B5EF4-FFF2-40B4-BE49-F238E27FC236}">
                <a16:creationId xmlns:a16="http://schemas.microsoft.com/office/drawing/2014/main" id="{609B2CDF-5BC2-5950-86FE-ADD415D6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507" y="1690688"/>
            <a:ext cx="4520293" cy="4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27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982C-5B8A-D824-AAC4-B10B86A5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3247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F9E37-0030-5D3F-3EDF-B06ACDFB0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&amp;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816AC-03A9-FD95-C0EC-D352095D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802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Objects (~150):</a:t>
            </a:r>
          </a:p>
          <a:p>
            <a:pPr lvl="1"/>
            <a:r>
              <a:rPr lang="en-US" dirty="0"/>
              <a:t>Manual Labelling using google earth</a:t>
            </a:r>
          </a:p>
          <a:p>
            <a:pPr lvl="1"/>
            <a:r>
              <a:rPr lang="en-US" dirty="0"/>
              <a:t>Stored as KML</a:t>
            </a:r>
          </a:p>
          <a:p>
            <a:pPr lvl="1"/>
            <a:r>
              <a:rPr lang="en-US" dirty="0"/>
              <a:t>Parsed into pandas data frames</a:t>
            </a:r>
          </a:p>
          <a:p>
            <a:r>
              <a:rPr lang="en-US" dirty="0"/>
              <a:t>Locations (~30):</a:t>
            </a:r>
          </a:p>
          <a:p>
            <a:pPr lvl="1"/>
            <a:r>
              <a:rPr lang="en-US" dirty="0"/>
              <a:t>Wineries contributed to Open Street maps</a:t>
            </a:r>
          </a:p>
          <a:p>
            <a:pPr lvl="1"/>
            <a:r>
              <a:rPr lang="en-US" dirty="0"/>
              <a:t>API Querying of OSM </a:t>
            </a:r>
          </a:p>
          <a:p>
            <a:pPr lvl="1"/>
            <a:r>
              <a:rPr lang="en-US" dirty="0"/>
              <a:t>Parsed into pandas data frame</a:t>
            </a:r>
          </a:p>
        </p:txBody>
      </p:sp>
      <p:pic>
        <p:nvPicPr>
          <p:cNvPr id="9" name="Picture 8" descr="A bird's eye view of a farm&#10;&#10;Description automatically generated with medium confidence">
            <a:extLst>
              <a:ext uri="{FF2B5EF4-FFF2-40B4-BE49-F238E27FC236}">
                <a16:creationId xmlns:a16="http://schemas.microsoft.com/office/drawing/2014/main" id="{AD5CB1C3-09A8-CD7B-2597-01724AA9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54507"/>
            <a:ext cx="7772400" cy="5203493"/>
          </a:xfrm>
          <a:prstGeom prst="rect">
            <a:avLst/>
          </a:prstGeom>
        </p:spPr>
      </p:pic>
      <p:sp>
        <p:nvSpPr>
          <p:cNvPr id="10" name="Can 9">
            <a:extLst>
              <a:ext uri="{FF2B5EF4-FFF2-40B4-BE49-F238E27FC236}">
                <a16:creationId xmlns:a16="http://schemas.microsoft.com/office/drawing/2014/main" id="{F2241D09-9E62-641E-2FBE-4208CBDF2543}"/>
              </a:ext>
            </a:extLst>
          </p:cNvPr>
          <p:cNvSpPr/>
          <p:nvPr/>
        </p:nvSpPr>
        <p:spPr>
          <a:xfrm>
            <a:off x="11185197" y="98067"/>
            <a:ext cx="583948" cy="77665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Locations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87989E0D-EB62-2335-2CEA-3A1F73599EBE}"/>
              </a:ext>
            </a:extLst>
          </p:cNvPr>
          <p:cNvSpPr/>
          <p:nvPr/>
        </p:nvSpPr>
        <p:spPr>
          <a:xfrm>
            <a:off x="11185197" y="1144915"/>
            <a:ext cx="583948" cy="77665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Objects</a:t>
            </a:r>
          </a:p>
        </p:txBody>
      </p:sp>
      <p:pic>
        <p:nvPicPr>
          <p:cNvPr id="12" name="Picture 2" descr="Argentina Art Print featuring the photograph Planet earth on white - America by Johan Swanepoel">
            <a:extLst>
              <a:ext uri="{FF2B5EF4-FFF2-40B4-BE49-F238E27FC236}">
                <a16:creationId xmlns:a16="http://schemas.microsoft.com/office/drawing/2014/main" id="{BFAB0EB3-22E9-2BA1-52A1-BD8A66BDE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712" y="387127"/>
            <a:ext cx="992805" cy="110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88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326C-FF29-D70C-BF7A-D449A1AA1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(Data Extraction)</a:t>
            </a:r>
          </a:p>
        </p:txBody>
      </p:sp>
      <p:pic>
        <p:nvPicPr>
          <p:cNvPr id="18434" name="Picture 2" descr="Google Earth - Apps on Google Play">
            <a:extLst>
              <a:ext uri="{FF2B5EF4-FFF2-40B4-BE49-F238E27FC236}">
                <a16:creationId xmlns:a16="http://schemas.microsoft.com/office/drawing/2014/main" id="{C22CCC1A-0529-D1B4-2A23-B2DE2300B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8" y="1527628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OpenStreetMap - Wikipedia">
            <a:extLst>
              <a:ext uri="{FF2B5EF4-FFF2-40B4-BE49-F238E27FC236}">
                <a16:creationId xmlns:a16="http://schemas.microsoft.com/office/drawing/2014/main" id="{53598E27-BE02-BA8D-4788-E4696686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527628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Project Jupyter - Wikipedia">
            <a:extLst>
              <a:ext uri="{FF2B5EF4-FFF2-40B4-BE49-F238E27FC236}">
                <a16:creationId xmlns:a16="http://schemas.microsoft.com/office/drawing/2014/main" id="{2223F157-DBE7-9BEE-1B08-5C623B6B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89" y="1527628"/>
            <a:ext cx="295751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602F9-4308-24CF-69C1-C76EDDC79C11}"/>
              </a:ext>
            </a:extLst>
          </p:cNvPr>
          <p:cNvSpPr txBox="1"/>
          <p:nvPr/>
        </p:nvSpPr>
        <p:spPr>
          <a:xfrm>
            <a:off x="0" y="5050973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 what?: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</a:t>
            </a:r>
            <a:r>
              <a:rPr lang="en-US" sz="2800" b="1" dirty="0"/>
              <a:t>can</a:t>
            </a:r>
            <a:r>
              <a:rPr lang="en-US" sz="2800" dirty="0"/>
              <a:t> label in OSM, do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you </a:t>
            </a:r>
            <a:r>
              <a:rPr lang="en-US" sz="2800" b="1" dirty="0"/>
              <a:t>can’t</a:t>
            </a:r>
            <a:r>
              <a:rPr lang="en-US" sz="2800" dirty="0"/>
              <a:t> the GESTALT Pipeline will get it from KML or OSM into a common format. </a:t>
            </a:r>
          </a:p>
        </p:txBody>
      </p:sp>
    </p:spTree>
    <p:extLst>
      <p:ext uri="{BB962C8B-B14F-4D97-AF65-F5344CB8AC3E}">
        <p14:creationId xmlns:p14="http://schemas.microsoft.com/office/powerpoint/2010/main" val="363537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BC13C1-EAF6-7468-8BD8-9ACE5E31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144" y="1520960"/>
            <a:ext cx="5303564" cy="50083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3C5A93-12E0-D2AE-4DE4-64A7F04E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 Assignment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6A8C-853A-A68E-8FCC-6C1D00FF7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1944" cy="48364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Bounding Box locations (Trivial): </a:t>
            </a:r>
          </a:p>
          <a:p>
            <a:pPr lvl="1"/>
            <a:r>
              <a:rPr lang="en-US" dirty="0"/>
              <a:t>If in bounding box assign membership. </a:t>
            </a:r>
          </a:p>
          <a:p>
            <a:pPr lvl="1"/>
            <a:endParaRPr lang="en-US" dirty="0"/>
          </a:p>
          <a:p>
            <a:r>
              <a:rPr lang="en-US" dirty="0"/>
              <a:t>Point locations (Harder). </a:t>
            </a:r>
          </a:p>
          <a:p>
            <a:pPr lvl="1"/>
            <a:r>
              <a:rPr lang="en-US" b="1" dirty="0"/>
              <a:t>Ph 1. Clustering</a:t>
            </a:r>
            <a:r>
              <a:rPr lang="en-US" dirty="0"/>
              <a:t>. Trialed two approaches: </a:t>
            </a:r>
          </a:p>
          <a:p>
            <a:pPr lvl="2"/>
            <a:r>
              <a:rPr lang="en-US" b="1" i="1" dirty="0"/>
              <a:t>K-Means</a:t>
            </a:r>
            <a:r>
              <a:rPr lang="en-US" dirty="0"/>
              <a:t> Clustering of objects</a:t>
            </a:r>
          </a:p>
          <a:p>
            <a:pPr lvl="2"/>
            <a:r>
              <a:rPr lang="en-US" b="1" i="1" dirty="0"/>
              <a:t>DBSCAN</a:t>
            </a:r>
            <a:r>
              <a:rPr lang="en-US" dirty="0"/>
              <a:t> Clustering of objects</a:t>
            </a:r>
          </a:p>
          <a:p>
            <a:pPr lvl="1"/>
            <a:r>
              <a:rPr lang="en-US" b="1" dirty="0"/>
              <a:t>Ph 2. Inference.</a:t>
            </a:r>
          </a:p>
          <a:p>
            <a:pPr lvl="2"/>
            <a:r>
              <a:rPr lang="en-US" dirty="0"/>
              <a:t>Given </a:t>
            </a:r>
            <a:r>
              <a:rPr lang="en-US" b="1" i="1" dirty="0"/>
              <a:t>KD-Tree</a:t>
            </a:r>
            <a:r>
              <a:rPr lang="en-US" dirty="0"/>
              <a:t> of Locations, </a:t>
            </a:r>
            <a:r>
              <a:rPr lang="en-US" b="1" i="1" dirty="0"/>
              <a:t>Nearest neighbor </a:t>
            </a:r>
            <a:r>
              <a:rPr lang="en-US" dirty="0"/>
              <a:t>search for each cluster centroid to each known location. 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An </a:t>
            </a:r>
            <a:r>
              <a:rPr lang="en-US" i="1" dirty="0"/>
              <a:t>unusual</a:t>
            </a:r>
            <a:r>
              <a:rPr lang="en-US" dirty="0"/>
              <a:t> clustering problem</a:t>
            </a:r>
          </a:p>
          <a:p>
            <a:pPr lvl="1"/>
            <a:r>
              <a:rPr lang="en-US" dirty="0"/>
              <a:t>Know all possible centroids.</a:t>
            </a:r>
          </a:p>
          <a:p>
            <a:pPr lvl="1"/>
            <a:r>
              <a:rPr lang="en-US" dirty="0"/>
              <a:t>Not all centroids will have objects. 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D88ACCA0-9484-5EE8-C359-D7473E06B5A4}"/>
              </a:ext>
            </a:extLst>
          </p:cNvPr>
          <p:cNvSpPr/>
          <p:nvPr/>
        </p:nvSpPr>
        <p:spPr>
          <a:xfrm>
            <a:off x="10084285" y="150444"/>
            <a:ext cx="583948" cy="77665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53D08-DCB4-6664-FFBF-D4ED41E4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502401" y="1472325"/>
            <a:ext cx="5189488" cy="6140236"/>
          </a:xfrm>
          <a:prstGeom prst="rect">
            <a:avLst/>
          </a:prstGeom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45BAD3B8-2936-0E97-F982-7DAC699BD0F6}"/>
              </a:ext>
            </a:extLst>
          </p:cNvPr>
          <p:cNvSpPr/>
          <p:nvPr/>
        </p:nvSpPr>
        <p:spPr>
          <a:xfrm>
            <a:off x="10084285" y="1197292"/>
            <a:ext cx="583948" cy="77665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D1C92B-4EF4-01B0-DB7F-A051623EFEED}"/>
              </a:ext>
            </a:extLst>
          </p:cNvPr>
          <p:cNvSpPr/>
          <p:nvPr/>
        </p:nvSpPr>
        <p:spPr>
          <a:xfrm>
            <a:off x="11049864" y="615461"/>
            <a:ext cx="953844" cy="9294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Ownership </a:t>
            </a:r>
            <a:br>
              <a:rPr lang="en-US" sz="800" dirty="0"/>
            </a:br>
            <a:r>
              <a:rPr lang="en-US" sz="800" dirty="0"/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4843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13BE-9097-3731-7995-F974C1F6B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(Ownership Assignment)</a:t>
            </a:r>
          </a:p>
        </p:txBody>
      </p:sp>
      <p:pic>
        <p:nvPicPr>
          <p:cNvPr id="4" name="Picture 6" descr="Project Jupyter - Wikipedia">
            <a:extLst>
              <a:ext uri="{FF2B5EF4-FFF2-40B4-BE49-F238E27FC236}">
                <a16:creationId xmlns:a16="http://schemas.microsoft.com/office/drawing/2014/main" id="{A97D0D99-A3AD-1182-03D8-AC5DCBE5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4" y="1511302"/>
            <a:ext cx="295751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065BD0-D798-E80D-BACF-BCD9D7BEB42F}"/>
              </a:ext>
            </a:extLst>
          </p:cNvPr>
          <p:cNvSpPr txBox="1"/>
          <p:nvPr/>
        </p:nvSpPr>
        <p:spPr>
          <a:xfrm>
            <a:off x="0" y="5050973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 what?: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Kmeans</a:t>
            </a:r>
            <a:r>
              <a:rPr lang="en-US" sz="2800" dirty="0"/>
              <a:t> will work </a:t>
            </a:r>
            <a:r>
              <a:rPr lang="en-US" sz="2800" b="1" dirty="0"/>
              <a:t>IF </a:t>
            </a:r>
            <a:r>
              <a:rPr lang="en-US" sz="2800" dirty="0"/>
              <a:t>you know the number of clusters you’re adding in advance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DBScan</a:t>
            </a:r>
            <a:r>
              <a:rPr lang="en-US" sz="2800" dirty="0"/>
              <a:t> will fail with great variance in location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ideal algorithm will known possible cluster </a:t>
            </a:r>
            <a:r>
              <a:rPr lang="en-US" sz="2800" dirty="0" err="1"/>
              <a:t>locs</a:t>
            </a:r>
            <a:r>
              <a:rPr lang="en-US" sz="2800" dirty="0"/>
              <a:t>, then cluster around them</a:t>
            </a:r>
          </a:p>
        </p:txBody>
      </p:sp>
    </p:spTree>
    <p:extLst>
      <p:ext uri="{BB962C8B-B14F-4D97-AF65-F5344CB8AC3E}">
        <p14:creationId xmlns:p14="http://schemas.microsoft.com/office/powerpoint/2010/main" val="219608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90F3-87E2-340C-FCD2-D8A584B2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AA60D-15D3-D978-3771-7B68B749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Rudimentary</a:t>
            </a:r>
          </a:p>
          <a:p>
            <a:endParaRPr lang="en-US" dirty="0"/>
          </a:p>
          <a:p>
            <a:r>
              <a:rPr lang="en-US" dirty="0"/>
              <a:t>Based on Lat / Long Arithmetic</a:t>
            </a:r>
          </a:p>
          <a:p>
            <a:endParaRPr lang="en-US" dirty="0"/>
          </a:p>
          <a:p>
            <a:r>
              <a:rPr lang="en-US" dirty="0"/>
              <a:t>Graphical Model likely to work better at small scale (NN inference)</a:t>
            </a:r>
          </a:p>
          <a:p>
            <a:endParaRPr lang="en-US" dirty="0"/>
          </a:p>
          <a:p>
            <a:r>
              <a:rPr lang="en-US" dirty="0"/>
              <a:t>For arbitrary size, Point Quadtree may be better.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604B8B-2855-3AC7-B02C-158CD1982DA0}"/>
              </a:ext>
            </a:extLst>
          </p:cNvPr>
          <p:cNvSpPr/>
          <p:nvPr/>
        </p:nvSpPr>
        <p:spPr>
          <a:xfrm>
            <a:off x="9424264" y="484833"/>
            <a:ext cx="953844" cy="9294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Ownership </a:t>
            </a:r>
            <a:br>
              <a:rPr lang="en-US" sz="800" dirty="0"/>
            </a:br>
            <a:r>
              <a:rPr lang="en-US" sz="800" dirty="0"/>
              <a:t>Assignment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42C94E-7178-E855-20C4-6F878AC8DBA3}"/>
              </a:ext>
            </a:extLst>
          </p:cNvPr>
          <p:cNvSpPr/>
          <p:nvPr/>
        </p:nvSpPr>
        <p:spPr>
          <a:xfrm>
            <a:off x="10713972" y="484832"/>
            <a:ext cx="953844" cy="9294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Concept </a:t>
            </a:r>
            <a:br>
              <a:rPr lang="en-US" sz="800" dirty="0"/>
            </a:br>
            <a:r>
              <a:rPr lang="en-US" sz="800" dirty="0"/>
              <a:t>Mapping </a:t>
            </a:r>
          </a:p>
        </p:txBody>
      </p:sp>
      <p:pic>
        <p:nvPicPr>
          <p:cNvPr id="6" name="Picture 5" descr="A bird's eye view of a farm&#10;&#10;Description automatically generated with medium confidence">
            <a:extLst>
              <a:ext uri="{FF2B5EF4-FFF2-40B4-BE49-F238E27FC236}">
                <a16:creationId xmlns:a16="http://schemas.microsoft.com/office/drawing/2014/main" id="{1952CD39-066B-C96B-9D53-8A6246CBE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54507"/>
            <a:ext cx="7772400" cy="5203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3F896-F083-1871-C93E-236360AC71A3}"/>
              </a:ext>
            </a:extLst>
          </p:cNvPr>
          <p:cNvGrpSpPr/>
          <p:nvPr/>
        </p:nvGrpSpPr>
        <p:grpSpPr>
          <a:xfrm>
            <a:off x="4310743" y="1414266"/>
            <a:ext cx="7881257" cy="5443734"/>
            <a:chOff x="4310743" y="1414266"/>
            <a:chExt cx="7881257" cy="544373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394DA53-9350-C307-DB67-3E688884A382}"/>
                </a:ext>
              </a:extLst>
            </p:cNvPr>
            <p:cNvCxnSpPr>
              <a:cxnSpLocks/>
            </p:cNvCxnSpPr>
            <p:nvPr/>
          </p:nvCxnSpPr>
          <p:spPr>
            <a:xfrm>
              <a:off x="8810170" y="1414266"/>
              <a:ext cx="0" cy="544373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6FF4603-93A7-7F82-86C6-EA3A07F168FD}"/>
                </a:ext>
              </a:extLst>
            </p:cNvPr>
            <p:cNvCxnSpPr>
              <a:cxnSpLocks/>
            </p:cNvCxnSpPr>
            <p:nvPr/>
          </p:nvCxnSpPr>
          <p:spPr>
            <a:xfrm>
              <a:off x="4310743" y="3483431"/>
              <a:ext cx="7881257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0A4535-1A37-00C2-BF5F-DAFB730FC020}"/>
              </a:ext>
            </a:extLst>
          </p:cNvPr>
          <p:cNvGrpSpPr/>
          <p:nvPr/>
        </p:nvGrpSpPr>
        <p:grpSpPr>
          <a:xfrm>
            <a:off x="4419600" y="1538514"/>
            <a:ext cx="8665028" cy="6386846"/>
            <a:chOff x="3526972" y="471154"/>
            <a:chExt cx="8665028" cy="638684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07ABFA2-89DB-B30A-93A1-2C920B4D7B63}"/>
                </a:ext>
              </a:extLst>
            </p:cNvPr>
            <p:cNvCxnSpPr>
              <a:cxnSpLocks/>
            </p:cNvCxnSpPr>
            <p:nvPr/>
          </p:nvCxnSpPr>
          <p:spPr>
            <a:xfrm>
              <a:off x="8810170" y="471154"/>
              <a:ext cx="0" cy="6386846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AA26B9-9995-454D-F2C6-7D70CA15DE6B}"/>
                </a:ext>
              </a:extLst>
            </p:cNvPr>
            <p:cNvCxnSpPr>
              <a:cxnSpLocks/>
            </p:cNvCxnSpPr>
            <p:nvPr/>
          </p:nvCxnSpPr>
          <p:spPr>
            <a:xfrm>
              <a:off x="3526972" y="3483431"/>
              <a:ext cx="8665028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770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6E66CE-D908-2905-1EDA-C18599AF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Motivation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8F959-6CA2-FFF7-E750-02720E81C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200" dirty="0"/>
              <a:t>We spend a lot of time ’finding’ places. </a:t>
            </a:r>
          </a:p>
          <a:p>
            <a:pPr>
              <a:buFontTx/>
              <a:buChar char="-"/>
            </a:pPr>
            <a:r>
              <a:rPr lang="en-US" sz="2200" dirty="0"/>
              <a:t>Current solutions can give us an </a:t>
            </a:r>
            <a:r>
              <a:rPr lang="en-US" sz="2200" i="1" dirty="0"/>
              <a:t>exact match</a:t>
            </a:r>
            <a:r>
              <a:rPr lang="en-US" sz="2200" dirty="0"/>
              <a:t> or a shortlist. </a:t>
            </a:r>
          </a:p>
          <a:p>
            <a:pPr>
              <a:buFontTx/>
              <a:buChar char="-"/>
            </a:pPr>
            <a:r>
              <a:rPr lang="en-US" sz="2200" dirty="0"/>
              <a:t>Current solutions don’t do well with </a:t>
            </a:r>
            <a:r>
              <a:rPr lang="en-US" sz="2200" i="1" dirty="0"/>
              <a:t>partial information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/>
              <a:t>Humans currently fill the gap. Why should we?</a:t>
            </a:r>
          </a:p>
        </p:txBody>
      </p:sp>
      <p:pic>
        <p:nvPicPr>
          <p:cNvPr id="2050" name="Picture 2" descr="Senior Airman Matt, a geospatial analyst with the 118th Intelligence, Surveillance, and Reconnaissance Group based at Joint Base Berry Field in Nashville, Tenn., points to a damaged building in Puerto Rico following Hurricane Irma, September 15. The unit is currently tasked with supporting first responders during hurricane relief efforts.">
            <a:extLst>
              <a:ext uri="{FF2B5EF4-FFF2-40B4-BE49-F238E27FC236}">
                <a16:creationId xmlns:a16="http://schemas.microsoft.com/office/drawing/2014/main" id="{781C667A-5320-A1C3-6590-3B7ECE7FA4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2" r="9305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D153F-27FC-DF74-01AF-65FF477DC0C6}"/>
              </a:ext>
            </a:extLst>
          </p:cNvPr>
          <p:cNvSpPr txBox="1"/>
          <p:nvPr/>
        </p:nvSpPr>
        <p:spPr>
          <a:xfrm>
            <a:off x="5960886" y="6627168"/>
            <a:ext cx="24235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Image Source: </a:t>
            </a:r>
            <a:r>
              <a:rPr lang="en-US" sz="900" b="1" dirty="0">
                <a:hlinkClick r:id="rId3"/>
              </a:rPr>
              <a:t>US Army Corps of Engineers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5120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3B80-2075-D591-C732-EB7BE2BA3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(Concept Mapping)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6CD4-CA09-3446-9650-9C07E7203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/>
          <a:lstStyle/>
          <a:p>
            <a:r>
              <a:rPr lang="en-US" b="1" dirty="0"/>
              <a:t>So What</a:t>
            </a:r>
          </a:p>
          <a:p>
            <a:pPr lvl="1"/>
            <a:r>
              <a:rPr lang="en-US" dirty="0"/>
              <a:t>Needs to be absolute (NSEW) and relative (Left, Right, Behind) for </a:t>
            </a:r>
            <a:r>
              <a:rPr lang="en-US" i="1" dirty="0"/>
              <a:t>any</a:t>
            </a:r>
            <a:r>
              <a:rPr lang="en-US" dirty="0"/>
              <a:t> object (or set of objects)</a:t>
            </a:r>
          </a:p>
          <a:p>
            <a:pPr lvl="1"/>
            <a:r>
              <a:rPr lang="en-US" dirty="0"/>
              <a:t>Needs to aggregate at scale</a:t>
            </a:r>
          </a:p>
        </p:txBody>
      </p:sp>
      <p:pic>
        <p:nvPicPr>
          <p:cNvPr id="20482" name="Picture 2" descr="Want a computer that never crashes? Don't let bugs freak it out | New  Scientist">
            <a:extLst>
              <a:ext uri="{FF2B5EF4-FFF2-40B4-BE49-F238E27FC236}">
                <a16:creationId xmlns:a16="http://schemas.microsoft.com/office/drawing/2014/main" id="{2AF35FB0-13A7-1466-8766-D7C17C176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9" y="1929371"/>
            <a:ext cx="5959311" cy="397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C68220-FC15-59A7-5F59-E28A03833B53}"/>
              </a:ext>
            </a:extLst>
          </p:cNvPr>
          <p:cNvSpPr txBox="1"/>
          <p:nvPr/>
        </p:nvSpPr>
        <p:spPr>
          <a:xfrm>
            <a:off x="2075542" y="6415646"/>
            <a:ext cx="8882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/>
              <a:t>Image Source: </a:t>
            </a:r>
            <a:r>
              <a:rPr lang="en-US" sz="1100" b="1" dirty="0">
                <a:hlinkClick r:id="rId3"/>
              </a:rPr>
              <a:t>https://www.newscientist.com/article/mg22830501-100-want-a-computer-that-never-crashes-dont-let-bugs-freak-it-out/</a:t>
            </a:r>
            <a:r>
              <a:rPr lang="en-US" sz="11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9624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F50D-FBC8-FA95-34B6-A65B3E07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</a:t>
            </a:r>
          </a:p>
        </p:txBody>
      </p:sp>
      <p:pic>
        <p:nvPicPr>
          <p:cNvPr id="4" name="Picture 6" descr="Project Jupyter - Wikipedia">
            <a:extLst>
              <a:ext uri="{FF2B5EF4-FFF2-40B4-BE49-F238E27FC236}">
                <a16:creationId xmlns:a16="http://schemas.microsoft.com/office/drawing/2014/main" id="{CDF1E8E8-D847-D1C0-7123-B3358AAE9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44" y="1511302"/>
            <a:ext cx="2957511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A8916-0A4E-CBDA-B2BB-D080A4BF5B21}"/>
              </a:ext>
            </a:extLst>
          </p:cNvPr>
          <p:cNvSpPr txBox="1"/>
          <p:nvPr/>
        </p:nvSpPr>
        <p:spPr>
          <a:xfrm>
            <a:off x="0" y="5050973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So what?: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 to move towards Natural Language Queries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If not, adopt the use of the OSM Ontology to improve search &amp; Add semantic search</a:t>
            </a:r>
          </a:p>
        </p:txBody>
      </p:sp>
    </p:spTree>
    <p:extLst>
      <p:ext uri="{BB962C8B-B14F-4D97-AF65-F5344CB8AC3E}">
        <p14:creationId xmlns:p14="http://schemas.microsoft.com/office/powerpoint/2010/main" val="180822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3CCD-3763-E36A-3510-906CC073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F39F-DF25-36FD-EF4E-39DD2ADE7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64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Data Acquisition currently very manual</a:t>
            </a:r>
          </a:p>
          <a:p>
            <a:pPr lvl="1"/>
            <a:r>
              <a:rPr lang="en-US" dirty="0"/>
              <a:t>OSM is good start, but sparse. </a:t>
            </a:r>
          </a:p>
          <a:p>
            <a:pPr lvl="1"/>
            <a:r>
              <a:rPr lang="en-US" dirty="0"/>
              <a:t>RSI Object Labelling is not suitable for this task.</a:t>
            </a:r>
          </a:p>
          <a:p>
            <a:pPr lvl="1"/>
            <a:r>
              <a:rPr lang="en-US" dirty="0"/>
              <a:t>We can better leverage available imagery. </a:t>
            </a:r>
          </a:p>
          <a:p>
            <a:r>
              <a:rPr lang="en-US" dirty="0"/>
              <a:t>Ownership Inferencing imperfect: 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assumes known number of clusters. </a:t>
            </a:r>
          </a:p>
          <a:p>
            <a:pPr lvl="1"/>
            <a:r>
              <a:rPr lang="en-US" dirty="0" err="1"/>
              <a:t>DBScan</a:t>
            </a:r>
            <a:r>
              <a:rPr lang="en-US" dirty="0"/>
              <a:t> fails when locations are close (within threshold)</a:t>
            </a:r>
          </a:p>
          <a:p>
            <a:r>
              <a:rPr lang="en-US" dirty="0"/>
              <a:t>Concept Mapping very limited</a:t>
            </a:r>
          </a:p>
          <a:p>
            <a:pPr lvl="1"/>
            <a:r>
              <a:rPr lang="en-US" dirty="0"/>
              <a:t>Dynamic generation not implemented</a:t>
            </a:r>
          </a:p>
          <a:p>
            <a:pPr lvl="1"/>
            <a:r>
              <a:rPr lang="en-US" dirty="0"/>
              <a:t>Sub-Optimal data structure in use</a:t>
            </a:r>
          </a:p>
          <a:p>
            <a:r>
              <a:rPr lang="en-US" dirty="0"/>
              <a:t>Querying</a:t>
            </a:r>
          </a:p>
          <a:p>
            <a:pPr lvl="1"/>
            <a:r>
              <a:rPr lang="en-US" dirty="0"/>
              <a:t>User-friendly interface required. </a:t>
            </a:r>
          </a:p>
          <a:p>
            <a:r>
              <a:rPr lang="en-US" dirty="0"/>
              <a:t>Usability</a:t>
            </a:r>
          </a:p>
          <a:p>
            <a:pPr lvl="1"/>
            <a:r>
              <a:rPr lang="en-US" dirty="0"/>
              <a:t>No ‘real’ evidence that it will help users.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10EF-E58D-1C95-AD78-D6A6970A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80A9-8A9C-27C8-0034-AD912E1E6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Automate the labelling and geo-reconciliation of 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RSI to get rough X,Y Map of ‘things’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 photos from known locations to infer object to position match-ups.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 ownership inference by implementing a variant of </a:t>
            </a:r>
            <a:r>
              <a:rPr lang="en-US" dirty="0" err="1"/>
              <a:t>DBScan</a:t>
            </a:r>
            <a:r>
              <a:rPr lang="en-US" dirty="0"/>
              <a:t> with known centroid locations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(i.e. define where clusters have to form around)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 Point Quadtree Data Structure for on-the-fly cardinal direction referencing.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Conduct User Study to determine: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Does the GESTALT approach actually reduce the amount of time to find locations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What objects / features do people actually remember? 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2E6-A7EA-C17A-BB07-48DDBC38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1FDE-1DA4-800C-4BCA-A62016276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much of the last mile search can we automate? </a:t>
            </a:r>
          </a:p>
          <a:p>
            <a:pPr lvl="1"/>
            <a:r>
              <a:rPr lang="en-US" dirty="0"/>
              <a:t>Not as much of the collection as we need to </a:t>
            </a:r>
          </a:p>
          <a:p>
            <a:pPr lvl="1"/>
            <a:r>
              <a:rPr lang="en-US" dirty="0"/>
              <a:t>The membership inferencing is close, as is the concept mapping</a:t>
            </a:r>
          </a:p>
          <a:p>
            <a:pPr lvl="1"/>
            <a:r>
              <a:rPr lang="en-US" dirty="0"/>
              <a:t>Quite distant on the Natural language querying</a:t>
            </a:r>
          </a:p>
          <a:p>
            <a:pPr lvl="1"/>
            <a:endParaRPr lang="en-US" dirty="0"/>
          </a:p>
          <a:p>
            <a:r>
              <a:rPr lang="en-US" dirty="0"/>
              <a:t>Will this actually help people? </a:t>
            </a:r>
          </a:p>
          <a:p>
            <a:pPr lvl="1"/>
            <a:r>
              <a:rPr lang="en-US" dirty="0"/>
              <a:t>Neuroscience and battlefield experience suggest yes</a:t>
            </a:r>
          </a:p>
          <a:p>
            <a:pPr lvl="1"/>
            <a:r>
              <a:rPr lang="en-US" dirty="0" err="1"/>
              <a:t>Bellingcat</a:t>
            </a:r>
            <a:r>
              <a:rPr lang="en-US" dirty="0"/>
              <a:t> making a tool for it suggest yes</a:t>
            </a:r>
          </a:p>
          <a:p>
            <a:pPr lvl="1"/>
            <a:r>
              <a:rPr lang="en-US" dirty="0"/>
              <a:t>But… we don’t know yet. </a:t>
            </a:r>
          </a:p>
        </p:txBody>
      </p:sp>
    </p:spTree>
    <p:extLst>
      <p:ext uri="{BB962C8B-B14F-4D97-AF65-F5344CB8AC3E}">
        <p14:creationId xmlns:p14="http://schemas.microsoft.com/office/powerpoint/2010/main" val="1637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7700B-CC64-1DCC-F008-72E306AF5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towards getting something publishable…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4490-8D2F-5D24-C3CD-9A5324C58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User Study:</a:t>
            </a:r>
          </a:p>
          <a:p>
            <a:pPr lvl="1"/>
            <a:r>
              <a:rPr lang="en-US" dirty="0"/>
              <a:t>Does the ‘last mile’ search help users to find locations more quickly than they otherwise would? </a:t>
            </a:r>
          </a:p>
          <a:p>
            <a:pPr lvl="1"/>
            <a:r>
              <a:rPr lang="en-US" dirty="0"/>
              <a:t>What features are users most likely to remember about a given locations.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DBScan</a:t>
            </a:r>
            <a:r>
              <a:rPr lang="en-US" dirty="0"/>
              <a:t> Variant:</a:t>
            </a:r>
          </a:p>
          <a:p>
            <a:pPr lvl="1"/>
            <a:r>
              <a:rPr lang="en-US" dirty="0"/>
              <a:t>Implement a working approach.</a:t>
            </a:r>
          </a:p>
          <a:p>
            <a:pPr lvl="1"/>
            <a:r>
              <a:rPr lang="en-US" dirty="0"/>
              <a:t>Experimental comparison to other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Demonstrate the ability to geo-reconcile objects by combining Remote Sensing Imagery and Ground-Level Photography. </a:t>
            </a:r>
          </a:p>
          <a:p>
            <a:pPr lvl="1"/>
            <a:r>
              <a:rPr lang="en-US" dirty="0"/>
              <a:t>A hard problem.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2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D6976-42B8-3E33-3C6D-70A123A2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On the merits of wine tours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AFF28-1E4D-53BB-855C-7B43CA534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No Planning</a:t>
            </a:r>
          </a:p>
          <a:p>
            <a:r>
              <a:rPr lang="en-US" sz="2200" dirty="0"/>
              <a:t>No Navigation</a:t>
            </a:r>
          </a:p>
          <a:p>
            <a:r>
              <a:rPr lang="en-US" sz="2200" dirty="0"/>
              <a:t>No Driving</a:t>
            </a:r>
          </a:p>
          <a:p>
            <a:r>
              <a:rPr lang="en-US" sz="2200" dirty="0"/>
              <a:t>No Worries!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But where did I go again?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C6581-EC2E-E265-17F6-F45B6E8C6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6" r="672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33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FA3F9-413C-824D-362D-7EFE856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people standing on a hill with a vineyard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6E16684-A2AB-2E1A-4C28-69FA16F73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51620"/>
            <a:ext cx="12192000" cy="9128369"/>
          </a:xfrm>
        </p:spPr>
      </p:pic>
    </p:spTree>
    <p:extLst>
      <p:ext uri="{BB962C8B-B14F-4D97-AF65-F5344CB8AC3E}">
        <p14:creationId xmlns:p14="http://schemas.microsoft.com/office/powerpoint/2010/main" val="432525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2B641-B178-538B-9877-B7C8F24E6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Which wineries? 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BE0E-33A0-AE5B-E84C-26141638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62315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200" b="1" dirty="0"/>
              <a:t>I visited four on the tour…</a:t>
            </a:r>
          </a:p>
          <a:p>
            <a:r>
              <a:rPr lang="en-US" sz="2200" dirty="0"/>
              <a:t>I definitely went to </a:t>
            </a:r>
            <a:r>
              <a:rPr lang="en-US" sz="2200" dirty="0" err="1"/>
              <a:t>Oakover</a:t>
            </a:r>
            <a:r>
              <a:rPr lang="en-US" sz="2200" dirty="0"/>
              <a:t> Grounds where that photo was taken… 	</a:t>
            </a:r>
          </a:p>
          <a:p>
            <a:r>
              <a:rPr lang="en-US" sz="2200" dirty="0"/>
              <a:t>I remember an excellent Verdelho on some tables made of wine barrels…</a:t>
            </a:r>
          </a:p>
          <a:p>
            <a:r>
              <a:rPr lang="en-US" sz="2200" dirty="0"/>
              <a:t>I remember a very average Chenin Blanc surrounded by palm trees…</a:t>
            </a:r>
          </a:p>
          <a:p>
            <a:r>
              <a:rPr lang="en-US" sz="2200" dirty="0"/>
              <a:t>Oh and that one place that had the buzzing generator, that was awful…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CBC8E-E34C-3485-30D8-D5CEE590E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8" r="654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6227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080F1-87DF-EBBB-AF93-207DDD49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Workflow for </a:t>
            </a:r>
            <a:r>
              <a:rPr lang="en-US" i="1" dirty="0"/>
              <a:t>last-mile</a:t>
            </a:r>
            <a:r>
              <a:rPr lang="en-US" dirty="0"/>
              <a:t> search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D0650A-B095-FE8C-C43C-84142F9ECB25}"/>
              </a:ext>
            </a:extLst>
          </p:cNvPr>
          <p:cNvGrpSpPr/>
          <p:nvPr/>
        </p:nvGrpSpPr>
        <p:grpSpPr>
          <a:xfrm>
            <a:off x="555904" y="5287617"/>
            <a:ext cx="564591" cy="1325563"/>
            <a:chOff x="2832652" y="1898374"/>
            <a:chExt cx="914400" cy="214685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629E6E-FFF9-95DC-557E-9504180B844A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89E1D80-68BF-551A-B20B-68BAF7EA12FB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E979093A-9761-E5BE-ED09-C1E0A1F060F1}"/>
              </a:ext>
            </a:extLst>
          </p:cNvPr>
          <p:cNvSpPr/>
          <p:nvPr/>
        </p:nvSpPr>
        <p:spPr>
          <a:xfrm>
            <a:off x="997225" y="3660972"/>
            <a:ext cx="1540565" cy="1119544"/>
          </a:xfrm>
          <a:prstGeom prst="wedgeRectCallout">
            <a:avLst>
              <a:gd name="adj1" fmla="val -41485"/>
              <a:gd name="adj2" fmla="val 106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wineries are in Swan Valley, WA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6B00A7-519A-21D9-C4A5-4DD6802B1355}"/>
              </a:ext>
            </a:extLst>
          </p:cNvPr>
          <p:cNvGrpSpPr/>
          <p:nvPr/>
        </p:nvGrpSpPr>
        <p:grpSpPr>
          <a:xfrm>
            <a:off x="2756450" y="1647477"/>
            <a:ext cx="2898916" cy="3144712"/>
            <a:chOff x="2756450" y="1647477"/>
            <a:chExt cx="2898916" cy="314471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79E17FA-2A97-B226-8E4B-77DD43AA5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4314" y="1647477"/>
              <a:ext cx="1461052" cy="131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ular Callout 9">
              <a:extLst>
                <a:ext uri="{FF2B5EF4-FFF2-40B4-BE49-F238E27FC236}">
                  <a16:creationId xmlns:a16="http://schemas.microsoft.com/office/drawing/2014/main" id="{E9A8D247-1471-AC8E-C8D7-C4A94B617778}"/>
                </a:ext>
              </a:extLst>
            </p:cNvPr>
            <p:cNvSpPr/>
            <p:nvPr/>
          </p:nvSpPr>
          <p:spPr>
            <a:xfrm>
              <a:off x="2756450" y="3672645"/>
              <a:ext cx="1540565" cy="1119544"/>
            </a:xfrm>
            <a:prstGeom prst="wedgeRectCallout">
              <a:avLst>
                <a:gd name="adj1" fmla="val 46734"/>
                <a:gd name="adj2" fmla="val -101286"/>
              </a:avLst>
            </a:prstGeom>
            <a:solidFill>
              <a:srgbClr val="C94F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31 Matches Found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191E120-736A-6FB6-650A-60865BCB7945}"/>
              </a:ext>
            </a:extLst>
          </p:cNvPr>
          <p:cNvGrpSpPr/>
          <p:nvPr/>
        </p:nvGrpSpPr>
        <p:grpSpPr>
          <a:xfrm>
            <a:off x="4147930" y="3660972"/>
            <a:ext cx="1981886" cy="2952208"/>
            <a:chOff x="4147930" y="3660972"/>
            <a:chExt cx="1981886" cy="295220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9A96C95-4433-F60E-FC97-29253600D355}"/>
                </a:ext>
              </a:extLst>
            </p:cNvPr>
            <p:cNvGrpSpPr/>
            <p:nvPr/>
          </p:nvGrpSpPr>
          <p:grpSpPr>
            <a:xfrm>
              <a:off x="4147930" y="5287617"/>
              <a:ext cx="564591" cy="1325563"/>
              <a:chOff x="2832652" y="1898374"/>
              <a:chExt cx="914400" cy="2146853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095CB9B-B148-72C9-B876-72CDA403A9AB}"/>
                  </a:ext>
                </a:extLst>
              </p:cNvPr>
              <p:cNvSpPr/>
              <p:nvPr/>
            </p:nvSpPr>
            <p:spPr>
              <a:xfrm>
                <a:off x="2832652" y="189837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AA9485E-3604-E0D3-237B-ED75E5D9D932}"/>
                  </a:ext>
                </a:extLst>
              </p:cNvPr>
              <p:cNvSpPr/>
              <p:nvPr/>
            </p:nvSpPr>
            <p:spPr>
              <a:xfrm>
                <a:off x="2832652" y="2719664"/>
                <a:ext cx="91440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ular Callout 13">
              <a:extLst>
                <a:ext uri="{FF2B5EF4-FFF2-40B4-BE49-F238E27FC236}">
                  <a16:creationId xmlns:a16="http://schemas.microsoft.com/office/drawing/2014/main" id="{90A805D2-B0A8-CD99-EFB2-2AF3397DB94A}"/>
                </a:ext>
              </a:extLst>
            </p:cNvPr>
            <p:cNvSpPr/>
            <p:nvPr/>
          </p:nvSpPr>
          <p:spPr>
            <a:xfrm>
              <a:off x="4589251" y="3660972"/>
              <a:ext cx="1540565" cy="1119544"/>
            </a:xfrm>
            <a:prstGeom prst="wedgeRectCallout">
              <a:avLst>
                <a:gd name="adj1" fmla="val -41485"/>
                <a:gd name="adj2" fmla="val 1063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Wineries with Wine Barrell Tables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1026F76-1B35-635E-8FAF-728D89F1D57B}"/>
              </a:ext>
            </a:extLst>
          </p:cNvPr>
          <p:cNvGrpSpPr/>
          <p:nvPr/>
        </p:nvGrpSpPr>
        <p:grpSpPr>
          <a:xfrm>
            <a:off x="6422052" y="1647477"/>
            <a:ext cx="2898916" cy="3144712"/>
            <a:chOff x="6422052" y="1647477"/>
            <a:chExt cx="2898916" cy="3144712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DF6735DB-C267-130B-80EB-4BFDDE77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916" y="1647477"/>
              <a:ext cx="1461052" cy="131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ular Callout 15">
              <a:extLst>
                <a:ext uri="{FF2B5EF4-FFF2-40B4-BE49-F238E27FC236}">
                  <a16:creationId xmlns:a16="http://schemas.microsoft.com/office/drawing/2014/main" id="{19943BEB-DDCB-6B1F-690E-C0F2B29BB403}"/>
                </a:ext>
              </a:extLst>
            </p:cNvPr>
            <p:cNvSpPr/>
            <p:nvPr/>
          </p:nvSpPr>
          <p:spPr>
            <a:xfrm>
              <a:off x="6422052" y="3672645"/>
              <a:ext cx="1540565" cy="1119544"/>
            </a:xfrm>
            <a:prstGeom prst="wedgeRectCallout">
              <a:avLst>
                <a:gd name="adj1" fmla="val 46734"/>
                <a:gd name="adj2" fmla="val -101286"/>
              </a:avLst>
            </a:prstGeom>
            <a:solidFill>
              <a:srgbClr val="C94F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31 Matches Mention “Wine” and “Table” in their description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BA392C-5307-F142-E903-31AE8E419DC1}"/>
              </a:ext>
            </a:extLst>
          </p:cNvPr>
          <p:cNvGrpSpPr/>
          <p:nvPr/>
        </p:nvGrpSpPr>
        <p:grpSpPr>
          <a:xfrm>
            <a:off x="7739956" y="3670705"/>
            <a:ext cx="1981886" cy="2952208"/>
            <a:chOff x="7739956" y="3670705"/>
            <a:chExt cx="1981886" cy="295220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3CCC1E9-511E-D2DE-0C1C-378B2307F408}"/>
                </a:ext>
              </a:extLst>
            </p:cNvPr>
            <p:cNvGrpSpPr/>
            <p:nvPr/>
          </p:nvGrpSpPr>
          <p:grpSpPr>
            <a:xfrm>
              <a:off x="7739956" y="5297350"/>
              <a:ext cx="564591" cy="1325563"/>
              <a:chOff x="2832652" y="1898374"/>
              <a:chExt cx="914400" cy="2146853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51DEAEF-381A-DBDF-175E-9978B1F99C33}"/>
                  </a:ext>
                </a:extLst>
              </p:cNvPr>
              <p:cNvSpPr/>
              <p:nvPr/>
            </p:nvSpPr>
            <p:spPr>
              <a:xfrm>
                <a:off x="2832652" y="1898374"/>
                <a:ext cx="914400" cy="914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26FC437A-34A4-FDC9-432E-0A11EB647C9C}"/>
                  </a:ext>
                </a:extLst>
              </p:cNvPr>
              <p:cNvSpPr/>
              <p:nvPr/>
            </p:nvSpPr>
            <p:spPr>
              <a:xfrm>
                <a:off x="2832652" y="2719664"/>
                <a:ext cx="914400" cy="132556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ular Callout 19">
              <a:extLst>
                <a:ext uri="{FF2B5EF4-FFF2-40B4-BE49-F238E27FC236}">
                  <a16:creationId xmlns:a16="http://schemas.microsoft.com/office/drawing/2014/main" id="{89CE8D45-32DC-6658-FC15-CAA680FAC6A5}"/>
                </a:ext>
              </a:extLst>
            </p:cNvPr>
            <p:cNvSpPr/>
            <p:nvPr/>
          </p:nvSpPr>
          <p:spPr>
            <a:xfrm>
              <a:off x="8181277" y="3670705"/>
              <a:ext cx="1540565" cy="1119544"/>
            </a:xfrm>
            <a:prstGeom prst="wedgeRectCallout">
              <a:avLst>
                <a:gd name="adj1" fmla="val -41485"/>
                <a:gd name="adj2" fmla="val 1063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Ugh.. Just show me the satellite map.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2801B7-99D1-A855-3A36-E18D4F6B0005}"/>
              </a:ext>
            </a:extLst>
          </p:cNvPr>
          <p:cNvGrpSpPr/>
          <p:nvPr/>
        </p:nvGrpSpPr>
        <p:grpSpPr>
          <a:xfrm>
            <a:off x="10085083" y="3150704"/>
            <a:ext cx="2020778" cy="2246244"/>
            <a:chOff x="10085083" y="3150704"/>
            <a:chExt cx="2020778" cy="2246244"/>
          </a:xfrm>
        </p:grpSpPr>
        <p:sp>
          <p:nvSpPr>
            <p:cNvPr id="23" name="Rectangular Callout 22">
              <a:extLst>
                <a:ext uri="{FF2B5EF4-FFF2-40B4-BE49-F238E27FC236}">
                  <a16:creationId xmlns:a16="http://schemas.microsoft.com/office/drawing/2014/main" id="{ACEABA77-0DB6-45EB-4EA8-D8AD33EE419D}"/>
                </a:ext>
              </a:extLst>
            </p:cNvPr>
            <p:cNvSpPr/>
            <p:nvPr/>
          </p:nvSpPr>
          <p:spPr>
            <a:xfrm>
              <a:off x="10085083" y="3150704"/>
              <a:ext cx="2020778" cy="2246244"/>
            </a:xfrm>
            <a:prstGeom prst="wedgeRectCallout">
              <a:avLst>
                <a:gd name="adj1" fmla="val -80177"/>
                <a:gd name="adj2" fmla="val -57957"/>
              </a:avLst>
            </a:prstGeom>
            <a:solidFill>
              <a:srgbClr val="C94F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Here you go:</a:t>
              </a: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br>
                <a:rPr lang="en-US" sz="1400" dirty="0"/>
              </a:br>
              <a:endParaRPr lang="en-US" sz="14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F6FB873-C8E1-1C60-A219-B2034E8C9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7364" y="3590881"/>
              <a:ext cx="1779105" cy="1706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65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D8BB80-E206-6A11-CD3A-695CFD6B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endParaRPr lang="en-US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1E0F7-D363-A699-0154-FF912516B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45D7E-E8C5-1324-7A60-A8A557E92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51" r="-1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58D08F-B2A0-B60E-B9C1-8A5535EA727A}"/>
              </a:ext>
            </a:extLst>
          </p:cNvPr>
          <p:cNvGrpSpPr/>
          <p:nvPr/>
        </p:nvGrpSpPr>
        <p:grpSpPr>
          <a:xfrm>
            <a:off x="1663083" y="4544885"/>
            <a:ext cx="564591" cy="1325563"/>
            <a:chOff x="2832652" y="1898374"/>
            <a:chExt cx="914400" cy="21468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0E20CD-4359-722D-305A-874B4C01EEB6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D21D702-1EAE-7109-86FE-1BF8A883B3EF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B0897ED-9A9E-D5CE-F57F-F8A1E86CDDCB}"/>
              </a:ext>
            </a:extLst>
          </p:cNvPr>
          <p:cNvSpPr/>
          <p:nvPr/>
        </p:nvSpPr>
        <p:spPr>
          <a:xfrm>
            <a:off x="2104404" y="2918240"/>
            <a:ext cx="1540565" cy="1119544"/>
          </a:xfrm>
          <a:prstGeom prst="wedgeRectCallout">
            <a:avLst>
              <a:gd name="adj1" fmla="val -41485"/>
              <a:gd name="adj2" fmla="val 106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Yikes… I guess I just go one at a time</a:t>
            </a:r>
          </a:p>
        </p:txBody>
      </p:sp>
    </p:spTree>
    <p:extLst>
      <p:ext uri="{BB962C8B-B14F-4D97-AF65-F5344CB8AC3E}">
        <p14:creationId xmlns:p14="http://schemas.microsoft.com/office/powerpoint/2010/main" val="160120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0121-C651-34E7-5F18-620E1A50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45A8F-7584-F11E-00D0-DDE89C0EF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366F-4EAE-4DAB-4E9E-68251440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15" y="0"/>
            <a:ext cx="1026233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A25A3D8-6B18-C5DE-E610-2BC51CACFA9A}"/>
              </a:ext>
            </a:extLst>
          </p:cNvPr>
          <p:cNvGrpSpPr/>
          <p:nvPr/>
        </p:nvGrpSpPr>
        <p:grpSpPr>
          <a:xfrm>
            <a:off x="0" y="4561855"/>
            <a:ext cx="564591" cy="1325563"/>
            <a:chOff x="2832652" y="1898374"/>
            <a:chExt cx="914400" cy="214685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965A565-D868-E85B-5AB4-ABA3511B1FC3}"/>
                </a:ext>
              </a:extLst>
            </p:cNvPr>
            <p:cNvSpPr/>
            <p:nvPr/>
          </p:nvSpPr>
          <p:spPr>
            <a:xfrm>
              <a:off x="2832652" y="1898374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C07F96-9B20-FA2A-9342-0ECB1B6FBA5C}"/>
                </a:ext>
              </a:extLst>
            </p:cNvPr>
            <p:cNvSpPr/>
            <p:nvPr/>
          </p:nvSpPr>
          <p:spPr>
            <a:xfrm>
              <a:off x="2832652" y="2719664"/>
              <a:ext cx="914400" cy="13255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BF2E67C7-DA4F-AC0F-EE93-F022DBB7FC3C}"/>
              </a:ext>
            </a:extLst>
          </p:cNvPr>
          <p:cNvSpPr/>
          <p:nvPr/>
        </p:nvSpPr>
        <p:spPr>
          <a:xfrm>
            <a:off x="441321" y="2935210"/>
            <a:ext cx="1540565" cy="1119544"/>
          </a:xfrm>
          <a:prstGeom prst="wedgeRectCallout">
            <a:avLst>
              <a:gd name="adj1" fmla="val -41485"/>
              <a:gd name="adj2" fmla="val 1063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Hmmm… I don’t think it was this one</a:t>
            </a:r>
          </a:p>
        </p:txBody>
      </p:sp>
    </p:spTree>
    <p:extLst>
      <p:ext uri="{BB962C8B-B14F-4D97-AF65-F5344CB8AC3E}">
        <p14:creationId xmlns:p14="http://schemas.microsoft.com/office/powerpoint/2010/main" val="356007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1335</Words>
  <Application>Microsoft Macintosh PowerPoint</Application>
  <PresentationFormat>Widescreen</PresentationFormat>
  <Paragraphs>232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Geographically Enhanced Search with Terrain Enhanced Location Targeting  [GESTALT]</vt:lpstr>
      <vt:lpstr>Scope</vt:lpstr>
      <vt:lpstr>Motivation</vt:lpstr>
      <vt:lpstr>On the merits of wine tours</vt:lpstr>
      <vt:lpstr>PowerPoint Presentation</vt:lpstr>
      <vt:lpstr>Which wineries? </vt:lpstr>
      <vt:lpstr>Typical Workflow for last-mile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</vt:lpstr>
      <vt:lpstr>Background</vt:lpstr>
      <vt:lpstr>ARCHITECTURE</vt:lpstr>
      <vt:lpstr>Required System Components</vt:lpstr>
      <vt:lpstr>1. Data Collection &amp; Storage </vt:lpstr>
      <vt:lpstr>2. Ownership Assignment</vt:lpstr>
      <vt:lpstr>3. Concept Mapping</vt:lpstr>
      <vt:lpstr>4. Searching</vt:lpstr>
      <vt:lpstr>Why care about a system like GESTALT?</vt:lpstr>
      <vt:lpstr>It turns out this is a really good idea…</vt:lpstr>
      <vt:lpstr>All is not lost…</vt:lpstr>
      <vt:lpstr>IMPLEMENTATION</vt:lpstr>
      <vt:lpstr>Data Collection &amp; Storage</vt:lpstr>
      <vt:lpstr>Demo (Data Extraction)</vt:lpstr>
      <vt:lpstr>Ownership Assignment </vt:lpstr>
      <vt:lpstr>Demo (Ownership Assignment)</vt:lpstr>
      <vt:lpstr>Concept Mapping</vt:lpstr>
      <vt:lpstr>Demo (Concept Mapping) </vt:lpstr>
      <vt:lpstr>Querying</vt:lpstr>
      <vt:lpstr>Limitations</vt:lpstr>
      <vt:lpstr>Future Work</vt:lpstr>
      <vt:lpstr>Summary</vt:lpstr>
      <vt:lpstr>Options towards getting something publishable…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Geographically Enhanced Search with Terrain Enhanced Location Targeting  [GESTALT]</dc:title>
  <dc:creator>Kent O'Sullivan</dc:creator>
  <cp:lastModifiedBy>Kent O'Sullivan</cp:lastModifiedBy>
  <cp:revision>6</cp:revision>
  <dcterms:created xsi:type="dcterms:W3CDTF">2023-05-10T17:07:09Z</dcterms:created>
  <dcterms:modified xsi:type="dcterms:W3CDTF">2023-05-11T08:36:53Z</dcterms:modified>
</cp:coreProperties>
</file>